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roxima Nov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i7CfvPgo6w8OQsfIXRdmK0LP6X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roximaNova-bold.fntdata"/><Relationship Id="rId16" Type="http://schemas.openxmlformats.org/officeDocument/2006/relationships/font" Target="fonts/ProximaNova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boldItalic.fntdata"/><Relationship Id="rId6" Type="http://schemas.openxmlformats.org/officeDocument/2006/relationships/slide" Target="slides/slide1.xml"/><Relationship Id="rId18" Type="http://schemas.openxmlformats.org/officeDocument/2006/relationships/font" Target="fonts/ProximaNov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1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1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2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14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" name="Google Shape;21;p14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1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1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1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rgbClr val="BBE6B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b="0" i="0" sz="28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alendar.google.com/calendar/u/0/selfsched?sstoken=UU1TTV9VS2c1QkVGfGRlZmF1bHR8NDVlOTE0NGRmZjcyOGI1MDgwYjk0OGJiZTQwYzM0Zj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owl.purdue.edu/owl/research_and_citation/conducting_research/evaluating_sources_of_information/where_to_begin.htm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wl.purdue.edu/owl/research_and_citation/mla_style/mla_overview_and_workshop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owl.purdue.edu/owl/research_and_citation/mla_style/mla_formatting_and_style_guide/mla_sample_works_cited_pa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/>
              <a:t>Source Types and </a:t>
            </a:r>
            <a:r>
              <a:rPr lang="en"/>
              <a:t>MLA </a:t>
            </a:r>
            <a:r>
              <a:rPr lang="en"/>
              <a:t>Citations</a:t>
            </a:r>
            <a:endParaRPr/>
          </a:p>
        </p:txBody>
      </p:sp>
      <p:sp>
        <p:nvSpPr>
          <p:cNvPr id="60" name="Google Shape;60;p1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UAS Juneau Writing Center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"/>
          <p:cNvSpPr txBox="1"/>
          <p:nvPr>
            <p:ph type="title"/>
          </p:nvPr>
        </p:nvSpPr>
        <p:spPr>
          <a:xfrm>
            <a:off x="966975" y="245425"/>
            <a:ext cx="6538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The Writing Center Is Here to Help!</a:t>
            </a:r>
            <a:endParaRPr sz="3000"/>
          </a:p>
        </p:txBody>
      </p:sp>
      <p:sp>
        <p:nvSpPr>
          <p:cNvPr id="114" name="Google Shape;114;p10"/>
          <p:cNvSpPr txBox="1"/>
          <p:nvPr>
            <p:ph idx="1" type="body"/>
          </p:nvPr>
        </p:nvSpPr>
        <p:spPr>
          <a:xfrm>
            <a:off x="311700" y="863550"/>
            <a:ext cx="8520600" cy="3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If you’re having trouble with citations (or just want an extra set of eyes), writing tutors are available.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Make an appointment for a virtual or in-person tutoring session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" sz="2400"/>
              <a:t>.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We can also help with other citation/formatting styles, such as APA and MLA!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type="title"/>
          </p:nvPr>
        </p:nvSpPr>
        <p:spPr>
          <a:xfrm>
            <a:off x="1800150" y="306775"/>
            <a:ext cx="5543700" cy="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What is a Primary Source?</a:t>
            </a:r>
            <a:endParaRPr sz="3000"/>
          </a:p>
        </p:txBody>
      </p:sp>
      <p:sp>
        <p:nvSpPr>
          <p:cNvPr id="66" name="Google Shape;66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746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From the </a:t>
            </a:r>
            <a:r>
              <a:rPr lang="en" sz="2300" u="sng">
                <a:solidFill>
                  <a:schemeClr val="hlink"/>
                </a:solidFill>
                <a:hlinkClick r:id="rId3"/>
              </a:rPr>
              <a:t>Purdue Online Writing Lab:</a:t>
            </a:r>
            <a:r>
              <a:rPr lang="en" sz="2300"/>
              <a:t> “A primary source is a firsthand or eyewitness account of information by an individual close to the topic.” Examples include…</a:t>
            </a:r>
            <a:endParaRPr sz="2300"/>
          </a:p>
          <a:p>
            <a:pPr indent="-374681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Autobiographies</a:t>
            </a:r>
            <a:endParaRPr sz="2300"/>
          </a:p>
          <a:p>
            <a:pPr indent="-374681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Works of art, literature, and poetry</a:t>
            </a:r>
            <a:endParaRPr sz="2300"/>
          </a:p>
          <a:p>
            <a:pPr indent="-374681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Personal correspondence/letters</a:t>
            </a:r>
            <a:endParaRPr sz="2300"/>
          </a:p>
          <a:p>
            <a:pPr indent="-374681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Original writings of any kind</a:t>
            </a:r>
            <a:endParaRPr sz="2300"/>
          </a:p>
          <a:p>
            <a:pPr indent="-374681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Even </a:t>
            </a:r>
            <a:r>
              <a:rPr lang="en" sz="2300" u="sng"/>
              <a:t>original</a:t>
            </a:r>
            <a:r>
              <a:rPr lang="en" sz="2300"/>
              <a:t> </a:t>
            </a:r>
            <a:r>
              <a:rPr lang="en" sz="2300"/>
              <a:t>social media posts count as primary sources!</a:t>
            </a: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>
            <p:ph type="title"/>
          </p:nvPr>
        </p:nvSpPr>
        <p:spPr>
          <a:xfrm>
            <a:off x="1800150" y="306775"/>
            <a:ext cx="5543700" cy="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S</a:t>
            </a:r>
            <a:r>
              <a:rPr lang="en" sz="3000"/>
              <a:t>econdary sources</a:t>
            </a:r>
            <a:endParaRPr sz="3000"/>
          </a:p>
        </p:txBody>
      </p:sp>
      <p:sp>
        <p:nvSpPr>
          <p:cNvPr id="72" name="Google Shape;72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300"/>
              <a:buChar char="●"/>
            </a:pPr>
            <a:r>
              <a:rPr lang="en" sz="2300">
                <a:solidFill>
                  <a:schemeClr val="accent2"/>
                </a:solidFill>
              </a:rPr>
              <a:t>A secondary source is “a source that is more removed from an event, usually written after the event has happened” (Purdue OWL).</a:t>
            </a:r>
            <a:endParaRPr sz="2300">
              <a:solidFill>
                <a:schemeClr val="accent2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300"/>
              <a:buChar char="○"/>
            </a:pPr>
            <a:r>
              <a:rPr lang="en" sz="2300">
                <a:solidFill>
                  <a:schemeClr val="accent2"/>
                </a:solidFill>
              </a:rPr>
              <a:t>Biographies by someone other than the subject</a:t>
            </a:r>
            <a:endParaRPr sz="2300">
              <a:solidFill>
                <a:schemeClr val="accent2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300"/>
              <a:buChar char="○"/>
            </a:pPr>
            <a:r>
              <a:rPr lang="en" sz="2300">
                <a:solidFill>
                  <a:schemeClr val="accent2"/>
                </a:solidFill>
              </a:rPr>
              <a:t>Interpretations of poetry, stories, and other literature</a:t>
            </a:r>
            <a:endParaRPr sz="2300">
              <a:solidFill>
                <a:schemeClr val="accent2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300"/>
              <a:buChar char="○"/>
            </a:pPr>
            <a:r>
              <a:rPr lang="en" sz="2300">
                <a:solidFill>
                  <a:schemeClr val="accent2"/>
                </a:solidFill>
              </a:rPr>
              <a:t>Anything analyzing something that has already happened (e.g., </a:t>
            </a:r>
            <a:r>
              <a:rPr i="1" lang="en" sz="2300">
                <a:solidFill>
                  <a:schemeClr val="accent2"/>
                </a:solidFill>
              </a:rPr>
              <a:t>The Diary of Anne Frank</a:t>
            </a:r>
            <a:r>
              <a:rPr lang="en" sz="2300">
                <a:solidFill>
                  <a:schemeClr val="accent2"/>
                </a:solidFill>
              </a:rPr>
              <a:t> is primary, but an essay or book written </a:t>
            </a:r>
            <a:r>
              <a:rPr i="1" lang="en" sz="2300">
                <a:solidFill>
                  <a:schemeClr val="accent2"/>
                </a:solidFill>
              </a:rPr>
              <a:t>about </a:t>
            </a:r>
            <a:r>
              <a:rPr lang="en" sz="2300">
                <a:solidFill>
                  <a:schemeClr val="accent2"/>
                </a:solidFill>
              </a:rPr>
              <a:t>the diary is secondary.)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>
            <p:ph type="title"/>
          </p:nvPr>
        </p:nvSpPr>
        <p:spPr>
          <a:xfrm>
            <a:off x="2954550" y="260800"/>
            <a:ext cx="3234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In-text Citations</a:t>
            </a:r>
            <a:endParaRPr sz="3000"/>
          </a:p>
        </p:txBody>
      </p:sp>
      <p:sp>
        <p:nvSpPr>
          <p:cNvPr id="78" name="Google Shape;78;p4"/>
          <p:cNvSpPr txBox="1"/>
          <p:nvPr>
            <p:ph idx="1" type="body"/>
          </p:nvPr>
        </p:nvSpPr>
        <p:spPr>
          <a:xfrm>
            <a:off x="311700" y="863550"/>
            <a:ext cx="8520600" cy="3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/>
              <a:t>In parentheses following your chosen quotation, include the author’s last name and the page number(s) where you found the quote: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(Johnson 16).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/>
              <a:t>For two authors, use both last names, followed by the page number(s):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(Johnson and Moler 16).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three or more authors, only list the first author’s last name, followed by “et al.” (which means “and others”): 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(Johnson et al. 16).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/>
              <a:t>You can also cite an author’s name using a signal phrase, in which case only the page number will go in the parentheses at the end.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According to Johnson, “The Writing Center is awesome” (16), and she is correct.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Note: as shown above, the period or comma following a quote will always come </a:t>
            </a:r>
            <a:r>
              <a:rPr b="1" i="1" lang="en"/>
              <a:t>after </a:t>
            </a:r>
            <a:r>
              <a:rPr b="1" lang="en"/>
              <a:t>the parentheses.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>
            <p:ph type="title"/>
          </p:nvPr>
        </p:nvSpPr>
        <p:spPr>
          <a:xfrm>
            <a:off x="1799375" y="291475"/>
            <a:ext cx="5501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Works Cited page: b</a:t>
            </a:r>
            <a:r>
              <a:rPr lang="en" sz="3000"/>
              <a:t>ooks</a:t>
            </a:r>
            <a:endParaRPr sz="3000"/>
          </a:p>
        </p:txBody>
      </p:sp>
      <p:sp>
        <p:nvSpPr>
          <p:cNvPr id="84" name="Google Shape;84;p5"/>
          <p:cNvSpPr txBox="1"/>
          <p:nvPr>
            <p:ph idx="1" type="body"/>
          </p:nvPr>
        </p:nvSpPr>
        <p:spPr>
          <a:xfrm>
            <a:off x="311700" y="863550"/>
            <a:ext cx="8520600" cy="41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5714"/>
              <a:buNone/>
            </a:pPr>
            <a:r>
              <a:rPr lang="en" sz="2100"/>
              <a:t>In your list of sources, include:</a:t>
            </a:r>
            <a:endParaRPr sz="2100"/>
          </a:p>
          <a:p>
            <a:pPr indent="-35194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Author’s last name (or last names, if there are multiple authors)</a:t>
            </a:r>
            <a:endParaRPr sz="2100"/>
          </a:p>
          <a:p>
            <a:pPr indent="-35194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Book title and subtitle (always in italics)</a:t>
            </a:r>
            <a:endParaRPr sz="2100"/>
          </a:p>
          <a:p>
            <a:pPr indent="-35194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Publisher</a:t>
            </a:r>
            <a:endParaRPr sz="2100"/>
          </a:p>
          <a:p>
            <a:pPr indent="-35194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Year of publication</a:t>
            </a:r>
            <a:endParaRPr sz="21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5714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0000"/>
              <a:buNone/>
            </a:pPr>
            <a:r>
              <a:rPr b="1" lang="en" sz="2000"/>
              <a:t>Format: Author name(s). </a:t>
            </a:r>
            <a:r>
              <a:rPr b="1" i="1" lang="en" sz="2000"/>
              <a:t>Title and Subtitle</a:t>
            </a:r>
            <a:r>
              <a:rPr b="1" lang="en" sz="2000"/>
              <a:t>. Publisher, year of publication.</a:t>
            </a:r>
            <a:endParaRPr b="1" sz="20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5714"/>
              <a:buNone/>
            </a:pPr>
            <a:r>
              <a:rPr lang="en" sz="2100"/>
              <a:t>Example: 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5714"/>
              <a:buNone/>
            </a:pPr>
            <a:r>
              <a:rPr lang="en" sz="2100"/>
              <a:t>Tolkien, J.R.R. </a:t>
            </a:r>
            <a:r>
              <a:rPr i="1" lang="en" sz="2100"/>
              <a:t>The Lord of the Rings: The Fellowship of the Ring</a:t>
            </a:r>
            <a:r>
              <a:rPr lang="en" sz="2100"/>
              <a:t>.</a:t>
            </a:r>
            <a:endParaRPr sz="21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" sz="2100"/>
              <a:t>Allen &amp; Unwin, 1954.</a:t>
            </a:r>
            <a:endParaRPr sz="2100"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891"/>
              <a:buFont typeface="Arial"/>
              <a:buNone/>
            </a:pPr>
            <a:r>
              <a:rPr b="1" lang="en" sz="1343"/>
              <a:t>Note for all sources with multiple authors:  list the first author with the last name first, then first name. Follow with a comma and then the names of the other author(s) beginning with first name. For example:</a:t>
            </a:r>
            <a:endParaRPr b="1" sz="1343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891"/>
              <a:buFont typeface="Arial"/>
              <a:buNone/>
            </a:pPr>
            <a:r>
              <a:t/>
            </a:r>
            <a:endParaRPr b="1" sz="1343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891"/>
              <a:buFont typeface="Arial"/>
              <a:buNone/>
            </a:pPr>
            <a:r>
              <a:rPr b="1" lang="en" sz="1343"/>
              <a:t>	Potter, Harry, Hermione Granger, and Ron </a:t>
            </a:r>
            <a:r>
              <a:rPr b="1" lang="en" sz="1343"/>
              <a:t>Weasley</a:t>
            </a:r>
            <a:r>
              <a:rPr b="1" lang="en" sz="1343"/>
              <a:t>. </a:t>
            </a:r>
            <a:endParaRPr b="1" sz="1343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 txBox="1"/>
          <p:nvPr>
            <p:ph type="title"/>
          </p:nvPr>
        </p:nvSpPr>
        <p:spPr>
          <a:xfrm>
            <a:off x="519250" y="276125"/>
            <a:ext cx="7934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Works Cited: a</a:t>
            </a:r>
            <a:r>
              <a:rPr lang="en" sz="3000"/>
              <a:t>rticles from print </a:t>
            </a:r>
            <a:r>
              <a:rPr lang="en" sz="3000"/>
              <a:t>periodicals</a:t>
            </a:r>
            <a:r>
              <a:rPr lang="en" sz="3000"/>
              <a:t> </a:t>
            </a:r>
            <a:endParaRPr sz="3000"/>
          </a:p>
        </p:txBody>
      </p:sp>
      <p:sp>
        <p:nvSpPr>
          <p:cNvPr id="90" name="Google Shape;90;p6"/>
          <p:cNvSpPr txBox="1"/>
          <p:nvPr>
            <p:ph idx="1" type="body"/>
          </p:nvPr>
        </p:nvSpPr>
        <p:spPr>
          <a:xfrm>
            <a:off x="311700" y="992600"/>
            <a:ext cx="8520600" cy="39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accent1"/>
                </a:solidFill>
              </a:rPr>
              <a:t>Include: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The name(s) of the authors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The title of the </a:t>
            </a:r>
            <a:r>
              <a:rPr lang="en">
                <a:solidFill>
                  <a:schemeClr val="accent1"/>
                </a:solidFill>
              </a:rPr>
              <a:t>article</a:t>
            </a:r>
            <a:r>
              <a:rPr lang="en">
                <a:solidFill>
                  <a:schemeClr val="accent1"/>
                </a:solidFill>
              </a:rPr>
              <a:t> (always in quotation marks)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The periodical title (always in italics)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The year it was published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Volume and issue number 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en">
                <a:solidFill>
                  <a:schemeClr val="accent1"/>
                </a:solidFill>
              </a:rPr>
              <a:t>Page numbers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>
                <a:solidFill>
                  <a:schemeClr val="accent1"/>
                </a:solidFill>
              </a:rPr>
              <a:t>Format: Author name(s). “Title.” </a:t>
            </a:r>
            <a:r>
              <a:rPr b="1" i="1" lang="en">
                <a:solidFill>
                  <a:schemeClr val="accent1"/>
                </a:solidFill>
              </a:rPr>
              <a:t>Periodical Title</a:t>
            </a:r>
            <a:r>
              <a:rPr b="1" lang="en">
                <a:solidFill>
                  <a:schemeClr val="accent1"/>
                </a:solidFill>
              </a:rPr>
              <a:t>, </a:t>
            </a:r>
            <a:r>
              <a:rPr b="1" lang="en">
                <a:solidFill>
                  <a:schemeClr val="accent1"/>
                </a:solidFill>
              </a:rPr>
              <a:t>v</a:t>
            </a:r>
            <a:r>
              <a:rPr b="1" lang="en">
                <a:solidFill>
                  <a:schemeClr val="accent1"/>
                </a:solidFill>
              </a:rPr>
              <a:t>ol. #, </a:t>
            </a:r>
            <a:endParaRPr b="1">
              <a:solidFill>
                <a:schemeClr val="accent1"/>
              </a:solidFill>
            </a:endParaRPr>
          </a:p>
          <a:p>
            <a:pPr indent="45720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>
                <a:solidFill>
                  <a:schemeClr val="accent1"/>
                </a:solidFill>
              </a:rPr>
              <a:t>n</a:t>
            </a:r>
            <a:r>
              <a:rPr b="1" lang="en">
                <a:solidFill>
                  <a:schemeClr val="accent1"/>
                </a:solidFill>
              </a:rPr>
              <a:t>o. #. number, Month. year</a:t>
            </a:r>
            <a:r>
              <a:rPr b="1" i="1" lang="en">
                <a:solidFill>
                  <a:schemeClr val="accent1"/>
                </a:solidFill>
              </a:rPr>
              <a:t>, </a:t>
            </a:r>
            <a:r>
              <a:rPr b="1" lang="en">
                <a:solidFill>
                  <a:schemeClr val="accent1"/>
                </a:solidFill>
              </a:rPr>
              <a:t>pp</a:t>
            </a:r>
            <a:r>
              <a:rPr b="1" lang="en">
                <a:solidFill>
                  <a:schemeClr val="accent1"/>
                </a:solidFill>
              </a:rPr>
              <a:t>. #-#.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accent1"/>
                </a:solidFill>
              </a:rPr>
              <a:t>Beckwith, Sarah. “Reading for Our Lives.” </a:t>
            </a:r>
            <a:r>
              <a:rPr i="1" lang="en">
                <a:solidFill>
                  <a:schemeClr val="accent1"/>
                </a:solidFill>
              </a:rPr>
              <a:t>PLMA</a:t>
            </a:r>
            <a:r>
              <a:rPr lang="en">
                <a:solidFill>
                  <a:schemeClr val="accent1"/>
                </a:solidFill>
              </a:rPr>
              <a:t>, vol. 123, no. 2, Mar. 2017, pp. </a:t>
            </a:r>
            <a:endParaRPr>
              <a:solidFill>
                <a:schemeClr val="accent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accent1"/>
                </a:solidFill>
              </a:rPr>
              <a:t>131-144.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"/>
          <p:cNvSpPr txBox="1"/>
          <p:nvPr>
            <p:ph type="title"/>
          </p:nvPr>
        </p:nvSpPr>
        <p:spPr>
          <a:xfrm>
            <a:off x="680700" y="230075"/>
            <a:ext cx="7461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Works Cited: a</a:t>
            </a:r>
            <a:r>
              <a:rPr lang="en" sz="3000"/>
              <a:t>rticles from online databases</a:t>
            </a:r>
            <a:endParaRPr sz="3000"/>
          </a:p>
        </p:txBody>
      </p:sp>
      <p:sp>
        <p:nvSpPr>
          <p:cNvPr id="96" name="Google Shape;96;p7"/>
          <p:cNvSpPr txBox="1"/>
          <p:nvPr>
            <p:ph idx="1" type="body"/>
          </p:nvPr>
        </p:nvSpPr>
        <p:spPr>
          <a:xfrm>
            <a:off x="311700" y="802775"/>
            <a:ext cx="8520600" cy="39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en"/>
              <a:t>Include: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author(s) name(s)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Article title (always in quotation marks)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periodical title (always in italics)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Volume and issue number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Date of publication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Page numbers</a:t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DOI or URL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b="1" lang="en"/>
              <a:t>Format: Author Last Name, First Name. “Article Title.” </a:t>
            </a:r>
            <a:r>
              <a:rPr b="1" i="1" lang="en"/>
              <a:t>Periodical Title</a:t>
            </a:r>
            <a:r>
              <a:rPr b="1" lang="en"/>
              <a:t>, v</a:t>
            </a:r>
            <a:r>
              <a:rPr b="1" lang="en"/>
              <a:t>ol. #, </a:t>
            </a:r>
            <a:endParaRPr b="1"/>
          </a:p>
          <a:p>
            <a:pPr indent="45720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b="1" lang="en"/>
              <a:t>no. # Month Year</a:t>
            </a:r>
            <a:r>
              <a:rPr b="1" lang="en"/>
              <a:t>,</a:t>
            </a:r>
            <a:r>
              <a:rPr b="1" i="1" lang="en"/>
              <a:t> </a:t>
            </a:r>
            <a:r>
              <a:rPr b="1" lang="en"/>
              <a:t>www.database.com/article.htm</a:t>
            </a:r>
            <a:r>
              <a:rPr b="1" lang="en"/>
              <a:t>l.</a:t>
            </a:r>
            <a:endParaRPr b="1"/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en"/>
              <a:t>Clark, </a:t>
            </a:r>
            <a:r>
              <a:rPr lang="en"/>
              <a:t>Malaysia</a:t>
            </a:r>
            <a:r>
              <a:rPr lang="en"/>
              <a:t> Kibona. “Hip Hop as Social Commentary in Accra and Dar es Salam.” </a:t>
            </a:r>
            <a:endParaRPr/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i="1" lang="en"/>
              <a:t>African Studies Quarterly, </a:t>
            </a:r>
            <a:r>
              <a:rPr lang="en"/>
              <a:t>vol. 13, no. 3, Sept. 2012, asq.africa.ufl.edu/files/Clark.bitml.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"/>
          <p:cNvSpPr txBox="1"/>
          <p:nvPr>
            <p:ph type="title"/>
          </p:nvPr>
        </p:nvSpPr>
        <p:spPr>
          <a:xfrm>
            <a:off x="450050" y="245425"/>
            <a:ext cx="810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Works Cited: s</a:t>
            </a:r>
            <a:r>
              <a:rPr lang="en" sz="3000"/>
              <a:t>ources without exact models</a:t>
            </a:r>
            <a:endParaRPr sz="3000"/>
          </a:p>
        </p:txBody>
      </p:sp>
      <p:sp>
        <p:nvSpPr>
          <p:cNvPr id="102" name="Google Shape;102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0"/>
              <a:t>Look at models to find which one most closely matches. For a more complete list of models, visit </a:t>
            </a:r>
            <a:r>
              <a:rPr lang="en" sz="2500" u="sng">
                <a:solidFill>
                  <a:schemeClr val="hlink"/>
                </a:solidFill>
                <a:hlinkClick r:id="rId3"/>
              </a:rPr>
              <a:t>the Purdue OWL's MLA guide</a:t>
            </a:r>
            <a:r>
              <a:rPr lang="en" sz="2500"/>
              <a:t>.</a:t>
            </a:r>
            <a:endParaRPr sz="25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0"/>
              <a:t>Collect as much info as possible about creator, title, sponsor, date, etc.</a:t>
            </a:r>
            <a:endParaRPr sz="25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0"/>
              <a:t>Enter the information you </a:t>
            </a:r>
            <a:r>
              <a:rPr i="1" lang="en" sz="2500"/>
              <a:t>do</a:t>
            </a:r>
            <a:r>
              <a:rPr lang="en" sz="2500"/>
              <a:t> have in the order indicated by the closest model, leaving out the unavailable info.</a:t>
            </a:r>
            <a:endParaRPr sz="2500"/>
          </a:p>
          <a:p>
            <a:pPr indent="-363537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2500"/>
              <a:t>For example, </a:t>
            </a:r>
            <a:r>
              <a:rPr lang="en" sz="2500"/>
              <a:t>If there is no known author, begin the citation with the title of the work.</a:t>
            </a:r>
            <a:endParaRPr sz="2500"/>
          </a:p>
          <a:p>
            <a:pPr indent="-3635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00"/>
              <a:t>When in doubt, ask your instructor!</a:t>
            </a:r>
            <a:endParaRPr sz="2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"/>
          <p:cNvSpPr txBox="1"/>
          <p:nvPr>
            <p:ph type="title"/>
          </p:nvPr>
        </p:nvSpPr>
        <p:spPr>
          <a:xfrm>
            <a:off x="819100" y="245425"/>
            <a:ext cx="7138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/>
              <a:t>Formatting Your Works Cited Page</a:t>
            </a:r>
            <a:endParaRPr sz="3000"/>
          </a:p>
        </p:txBody>
      </p:sp>
      <p:sp>
        <p:nvSpPr>
          <p:cNvPr id="108" name="Google Shape;108;p9"/>
          <p:cNvSpPr txBox="1"/>
          <p:nvPr>
            <p:ph idx="1" type="body"/>
          </p:nvPr>
        </p:nvSpPr>
        <p:spPr>
          <a:xfrm>
            <a:off x="311700" y="863550"/>
            <a:ext cx="8520600" cy="3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>
                <a:solidFill>
                  <a:schemeClr val="accent1"/>
                </a:solidFill>
              </a:rPr>
              <a:t>List works in alphabetical order.</a:t>
            </a:r>
            <a:endParaRPr sz="2400">
              <a:solidFill>
                <a:schemeClr val="accen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>
                <a:solidFill>
                  <a:schemeClr val="accent1"/>
                </a:solidFill>
              </a:rPr>
              <a:t>Indent every line of each citation except for the first.</a:t>
            </a:r>
            <a:endParaRPr sz="2400">
              <a:solidFill>
                <a:schemeClr val="accen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>
                <a:solidFill>
                  <a:schemeClr val="accent1"/>
                </a:solidFill>
              </a:rPr>
              <a:t>If you have two papers by same author, put them in chronological order.</a:t>
            </a:r>
            <a:endParaRPr sz="2400">
              <a:solidFill>
                <a:schemeClr val="accen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>
                <a:solidFill>
                  <a:schemeClr val="accent1"/>
                </a:solidFill>
              </a:rPr>
              <a:t>Include names of all authors if there are more than one. List the first author last name first, followed by other authors with their first name first.</a:t>
            </a:r>
            <a:endParaRPr sz="2400">
              <a:solidFill>
                <a:schemeClr val="accen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>
                <a:solidFill>
                  <a:schemeClr val="accent1"/>
                </a:solidFill>
              </a:rPr>
              <a:t>The Works Cited heading should be centered and not in bold font.</a:t>
            </a:r>
            <a:endParaRPr sz="2400">
              <a:solidFill>
                <a:schemeClr val="accent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Sample Works Cited page</a:t>
            </a:r>
            <a:endParaRPr sz="24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